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5" r:id="rId11"/>
    <p:sldId id="262" r:id="rId12"/>
    <p:sldId id="263" r:id="rId13"/>
    <p:sldId id="264" r:id="rId14"/>
    <p:sldId id="266" r:id="rId1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3476" autoAdjust="0"/>
  </p:normalViewPr>
  <p:slideViewPr>
    <p:cSldViewPr snapToGrid="0" snapToObjects="1">
      <p:cViewPr varScale="1">
        <p:scale>
          <a:sx n="108" d="100"/>
          <a:sy n="108" d="100"/>
        </p:scale>
        <p:origin x="20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3362249" y="4145479"/>
            <a:ext cx="6089809" cy="127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/>
              <a:t>SURGE Design Presentation:</a:t>
            </a:r>
          </a:p>
          <a:p>
            <a:r>
              <a:rPr lang="en-US" sz="3600" dirty="0"/>
              <a:t>The Academic</a:t>
            </a:r>
            <a:endParaRPr sz="360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4">
            <a:extLst>
              <a:ext uri="{FF2B5EF4-FFF2-40B4-BE49-F238E27FC236}">
                <a16:creationId xmlns:a16="http://schemas.microsoft.com/office/drawing/2014/main" id="{6FC74B2D-5110-B34C-9A52-1D7570CC50AB}"/>
              </a:ext>
            </a:extLst>
          </p:cNvPr>
          <p:cNvSpPr/>
          <p:nvPr/>
        </p:nvSpPr>
        <p:spPr>
          <a:xfrm>
            <a:off x="580285" y="968078"/>
            <a:ext cx="7869142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Game Design: </a:t>
            </a:r>
            <a:r>
              <a:rPr lang="en-US" dirty="0"/>
              <a:t>Research + Next Steps</a:t>
            </a:r>
            <a:endParaRPr dirty="0"/>
          </a:p>
        </p:txBody>
      </p:sp>
      <p:pic>
        <p:nvPicPr>
          <p:cNvPr id="3" name="Picture 2" descr="A picture containing different, clock, microwave, wooden&#10;&#10;Description automatically generated">
            <a:extLst>
              <a:ext uri="{FF2B5EF4-FFF2-40B4-BE49-F238E27FC236}">
                <a16:creationId xmlns:a16="http://schemas.microsoft.com/office/drawing/2014/main" id="{BC7726B3-AA3C-4036-B0C8-5B9368A36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" y="5945896"/>
            <a:ext cx="3712315" cy="208817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399855E-DDCB-474A-9620-CC9693F7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333" y="4907815"/>
            <a:ext cx="169545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2E089D-C979-49DD-8FFF-30037882BEFB}"/>
              </a:ext>
            </a:extLst>
          </p:cNvPr>
          <p:cNvSpPr txBox="1"/>
          <p:nvPr/>
        </p:nvSpPr>
        <p:spPr>
          <a:xfrm>
            <a:off x="565150" y="8014817"/>
            <a:ext cx="371231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Development of minigames (like classes in Bully)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EB70AF-3A4D-4055-9368-CEF22CF9CA7A}"/>
              </a:ext>
            </a:extLst>
          </p:cNvPr>
          <p:cNvSpPr txBox="1"/>
          <p:nvPr/>
        </p:nvSpPr>
        <p:spPr>
          <a:xfrm>
            <a:off x="9292485" y="7584134"/>
            <a:ext cx="371231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Completion of game map (beyond key locations)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4EF3AD-D785-43F3-AF4E-68A300986689}"/>
              </a:ext>
            </a:extLst>
          </p:cNvPr>
          <p:cNvSpPr txBox="1"/>
          <p:nvPr/>
        </p:nvSpPr>
        <p:spPr>
          <a:xfrm>
            <a:off x="565150" y="2369123"/>
            <a:ext cx="118745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R="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 design of this game will continue in the Fall Semester of 2020.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DCFB7C-EFCF-4AAA-8B7E-1308CFEFB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373" y="3579711"/>
            <a:ext cx="4622800" cy="30778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F7A0F8-D2F6-4EB5-90BE-5D53B8267D98}"/>
              </a:ext>
            </a:extLst>
          </p:cNvPr>
          <p:cNvSpPr txBox="1"/>
          <p:nvPr/>
        </p:nvSpPr>
        <p:spPr>
          <a:xfrm>
            <a:off x="4682373" y="6661696"/>
            <a:ext cx="462280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Digital, playable prototype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4">
            <a:extLst>
              <a:ext uri="{FF2B5EF4-FFF2-40B4-BE49-F238E27FC236}">
                <a16:creationId xmlns:a16="http://schemas.microsoft.com/office/drawing/2014/main" id="{6FC74B2D-5110-B34C-9A52-1D7570CC50AB}"/>
              </a:ext>
            </a:extLst>
          </p:cNvPr>
          <p:cNvSpPr/>
          <p:nvPr/>
        </p:nvSpPr>
        <p:spPr>
          <a:xfrm>
            <a:off x="1695175" y="968078"/>
            <a:ext cx="563936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Game Design: </a:t>
            </a:r>
            <a:r>
              <a:rPr lang="en-US" dirty="0"/>
              <a:t>References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451BA1-92BE-4466-9140-B3E4DAA22EDA}"/>
              </a:ext>
            </a:extLst>
          </p:cNvPr>
          <p:cNvSpPr txBox="1"/>
          <p:nvPr/>
        </p:nvSpPr>
        <p:spPr>
          <a:xfrm>
            <a:off x="882835" y="2558217"/>
            <a:ext cx="11239130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Game of Life. </a:t>
            </a:r>
            <a:r>
              <a:rPr lang="en-US" dirty="0"/>
              <a:t>Steam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. 2018.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The End. Preloaded. 2011.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Far Cry 5. Ubisoft Montreal. 2018.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When Rivers Were Trails. Itch.io. 2019.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56766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1531663" y="968078"/>
            <a:ext cx="596637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Game Design: </a:t>
            </a:r>
            <a:r>
              <a:rPr lang="en-US" dirty="0"/>
              <a:t>Game Design</a:t>
            </a:r>
            <a:endParaRPr dirty="0"/>
          </a:p>
        </p:txBody>
      </p:sp>
      <p:sp>
        <p:nvSpPr>
          <p:cNvPr id="122" name="Shape 122"/>
          <p:cNvSpPr/>
          <p:nvPr/>
        </p:nvSpPr>
        <p:spPr>
          <a:xfrm>
            <a:off x="2704110" y="2245341"/>
            <a:ext cx="7596579" cy="502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spAutoFit/>
          </a:bodyPr>
          <a:lstStyle/>
          <a:p>
            <a:pPr marL="285750" indent="-285750" algn="l" defTabSz="457200">
              <a:buFont typeface="Arial" panose="020B0604020202020204" pitchFamily="34" charset="0"/>
              <a:buChar char="•"/>
              <a:defRPr sz="18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dirty="0"/>
              <a:t>Current events prove that some members of society lack empathy, perspective taking, and intercultural agility.</a:t>
            </a:r>
          </a:p>
          <a:p>
            <a:pPr marL="285750" indent="-285750" algn="l" defTabSz="457200">
              <a:buFont typeface="Arial" panose="020B0604020202020204" pitchFamily="34" charset="0"/>
              <a:buChar char="•"/>
              <a:defRPr sz="1800" b="1">
                <a:latin typeface="Calibri"/>
                <a:ea typeface="Calibri"/>
                <a:cs typeface="Calibri"/>
                <a:sym typeface="Calibri"/>
              </a:defRPr>
            </a:pPr>
            <a:endParaRPr lang="en-US" sz="3200" dirty="0"/>
          </a:p>
          <a:p>
            <a:pPr marL="285750" indent="-285750" algn="l" defTabSz="457200">
              <a:buFont typeface="Arial" panose="020B0604020202020204" pitchFamily="34" charset="0"/>
              <a:buChar char="•"/>
              <a:defRPr sz="18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dirty="0"/>
              <a:t>Education can fix this. How do we engage students with an intrinsically serious and uncomfortable topic?</a:t>
            </a:r>
          </a:p>
          <a:p>
            <a:pPr marL="285750" indent="-285750" algn="l" defTabSz="457200">
              <a:buFont typeface="Arial" panose="020B0604020202020204" pitchFamily="34" charset="0"/>
              <a:buChar char="•"/>
              <a:defRPr sz="1800" b="1">
                <a:latin typeface="Calibri"/>
                <a:ea typeface="Calibri"/>
                <a:cs typeface="Calibri"/>
                <a:sym typeface="Calibri"/>
              </a:defRPr>
            </a:pPr>
            <a:endParaRPr lang="en-US" sz="3200" dirty="0"/>
          </a:p>
          <a:p>
            <a:pPr marL="285750" indent="-285750" algn="l" defTabSz="457200">
              <a:buFont typeface="Arial" panose="020B0604020202020204" pitchFamily="34" charset="0"/>
              <a:buChar char="•"/>
              <a:defRPr sz="18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dirty="0"/>
              <a:t>Gamification can make such topics more approachable.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1908370" y="968078"/>
            <a:ext cx="521296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Game Design: </a:t>
            </a:r>
            <a:r>
              <a:rPr lang="en-US" dirty="0"/>
              <a:t>CONTENT</a:t>
            </a:r>
            <a:endParaRPr dirty="0"/>
          </a:p>
        </p:txBody>
      </p:sp>
      <p:sp>
        <p:nvSpPr>
          <p:cNvPr id="2" name="Shape 122">
            <a:extLst>
              <a:ext uri="{FF2B5EF4-FFF2-40B4-BE49-F238E27FC236}">
                <a16:creationId xmlns:a16="http://schemas.microsoft.com/office/drawing/2014/main" id="{4922D187-133A-44FD-A2B3-FD9F2AE588B5}"/>
              </a:ext>
            </a:extLst>
          </p:cNvPr>
          <p:cNvSpPr/>
          <p:nvPr/>
        </p:nvSpPr>
        <p:spPr>
          <a:xfrm>
            <a:off x="2704110" y="2245341"/>
            <a:ext cx="7596579" cy="404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spAutoFit/>
          </a:bodyPr>
          <a:lstStyle/>
          <a:p>
            <a:pPr marL="285750" indent="-285750" algn="l" defTabSz="457200">
              <a:buFont typeface="Arial" panose="020B0604020202020204" pitchFamily="34" charset="0"/>
              <a:buChar char="•"/>
              <a:defRPr sz="18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dirty="0"/>
              <a:t>Using the SURGE 2020 grant, we had a large team of researchers and interviewers</a:t>
            </a:r>
          </a:p>
          <a:p>
            <a:pPr marL="285750" indent="-285750" algn="l" defTabSz="457200">
              <a:buFont typeface="Arial" panose="020B0604020202020204" pitchFamily="34" charset="0"/>
              <a:buChar char="•"/>
              <a:defRPr sz="18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dirty="0"/>
              <a:t>They isolated important parts of history and saved them in an archive as “GEMS”</a:t>
            </a:r>
          </a:p>
          <a:p>
            <a:pPr marL="285750" indent="-285750" algn="l" defTabSz="457200">
              <a:buFont typeface="Arial" panose="020B0604020202020204" pitchFamily="34" charset="0"/>
              <a:buChar char="•"/>
              <a:defRPr sz="18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dirty="0"/>
              <a:t>Part of the archive indicated how engaging the gem was, what characters were involved, and when it </a:t>
            </a:r>
            <a:r>
              <a:rPr lang="en-US" sz="3200" dirty="0" err="1"/>
              <a:t>occured</a:t>
            </a:r>
            <a:endParaRPr lang="en-US" sz="3200" dirty="0"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469900" y="1919715"/>
            <a:ext cx="10620429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18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dirty="0"/>
              <a:t>We looked at many successful games for inspiration – including, but not limited to</a:t>
            </a:r>
            <a:endParaRPr sz="3200" dirty="0"/>
          </a:p>
        </p:txBody>
      </p:sp>
      <p:sp>
        <p:nvSpPr>
          <p:cNvPr id="4" name="Shape 124">
            <a:extLst>
              <a:ext uri="{FF2B5EF4-FFF2-40B4-BE49-F238E27FC236}">
                <a16:creationId xmlns:a16="http://schemas.microsoft.com/office/drawing/2014/main" id="{8C3CCA0A-6956-1040-A792-DFF77A2A9CDA}"/>
              </a:ext>
            </a:extLst>
          </p:cNvPr>
          <p:cNvSpPr/>
          <p:nvPr/>
        </p:nvSpPr>
        <p:spPr>
          <a:xfrm>
            <a:off x="1965276" y="968078"/>
            <a:ext cx="509915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Game Design: </a:t>
            </a:r>
            <a:r>
              <a:rPr lang="en-US" dirty="0"/>
              <a:t>Research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34F561-C83E-441E-B0C0-9DDFCA1F6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2" y="3325286"/>
            <a:ext cx="3924300" cy="2207419"/>
          </a:xfrm>
          <a:prstGeom prst="rect">
            <a:avLst/>
          </a:prstGeom>
        </p:spPr>
      </p:pic>
      <p:sp>
        <p:nvSpPr>
          <p:cNvPr id="3" name="Shape 128">
            <a:extLst>
              <a:ext uri="{FF2B5EF4-FFF2-40B4-BE49-F238E27FC236}">
                <a16:creationId xmlns:a16="http://schemas.microsoft.com/office/drawing/2014/main" id="{A6151A1D-B6F5-42EF-B5E7-A43B24CDFA0C}"/>
              </a:ext>
            </a:extLst>
          </p:cNvPr>
          <p:cNvSpPr/>
          <p:nvPr/>
        </p:nvSpPr>
        <p:spPr>
          <a:xfrm>
            <a:off x="330201" y="3175000"/>
            <a:ext cx="224789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defTabSz="457200">
              <a:defRPr sz="1800" b="1">
                <a:latin typeface="Calibri"/>
                <a:ea typeface="Calibri"/>
                <a:cs typeface="Calibri"/>
                <a:sym typeface="Calibri"/>
              </a:defRPr>
            </a:pPr>
            <a:endParaRPr lang="en-US" sz="1600" dirty="0"/>
          </a:p>
        </p:txBody>
      </p:sp>
      <p:sp>
        <p:nvSpPr>
          <p:cNvPr id="6" name="Shape 128">
            <a:extLst>
              <a:ext uri="{FF2B5EF4-FFF2-40B4-BE49-F238E27FC236}">
                <a16:creationId xmlns:a16="http://schemas.microsoft.com/office/drawing/2014/main" id="{824876CB-E807-45EF-A36E-2E877905F979}"/>
              </a:ext>
            </a:extLst>
          </p:cNvPr>
          <p:cNvSpPr/>
          <p:nvPr/>
        </p:nvSpPr>
        <p:spPr>
          <a:xfrm>
            <a:off x="676024" y="3162300"/>
            <a:ext cx="190207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defTabSz="457200">
              <a:defRPr sz="1800" b="1">
                <a:latin typeface="Calibri"/>
                <a:ea typeface="Calibri"/>
                <a:cs typeface="Calibri"/>
                <a:sym typeface="Calibri"/>
              </a:defRPr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9198BA-6366-4073-937A-401FDD2FB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254" y="3325285"/>
            <a:ext cx="3531551" cy="22074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2BCFB2-1820-46AA-8460-6290344F54FA}"/>
              </a:ext>
            </a:extLst>
          </p:cNvPr>
          <p:cNvSpPr txBox="1"/>
          <p:nvPr/>
        </p:nvSpPr>
        <p:spPr>
          <a:xfrm>
            <a:off x="-9472" y="3324153"/>
            <a:ext cx="2562173" cy="2072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 Game of Life from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2018 produced by </a:t>
            </a:r>
            <a:r>
              <a:rPr kumimoji="0" lang="en-US" sz="16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Hasboro</a:t>
            </a:r>
            <a:r>
              <a:rPr kumimoji="0" 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and developed by Marmalade Game Studio taught us about content delivery and player engagement.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69D900-191F-4878-98E1-178563AA9E39}"/>
              </a:ext>
            </a:extLst>
          </p:cNvPr>
          <p:cNvSpPr txBox="1"/>
          <p:nvPr/>
        </p:nvSpPr>
        <p:spPr>
          <a:xfrm>
            <a:off x="6477003" y="3322969"/>
            <a:ext cx="2501252" cy="2072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 End from 2011 developed by Preloaded inspired us to include a personality description based on player choices. It also contained exemplar player interaction with serious game content.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AA4F2D-94F3-4E8A-BAF6-1B3960072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228" y="6159938"/>
            <a:ext cx="3924300" cy="22074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3B2FB4-CBEC-4585-BF1A-C13AF11A124F}"/>
              </a:ext>
            </a:extLst>
          </p:cNvPr>
          <p:cNvSpPr txBox="1"/>
          <p:nvPr/>
        </p:nvSpPr>
        <p:spPr>
          <a:xfrm>
            <a:off x="-9472" y="6159938"/>
            <a:ext cx="2562174" cy="2072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Far Cry 5 from 2018 produced by Ubisoft and developed by Ubisoft Montreal provided inspiration for a pseudo open-world with a linear story line through map interactions.</a:t>
            </a:r>
          </a:p>
        </p:txBody>
      </p:sp>
      <p:pic>
        <p:nvPicPr>
          <p:cNvPr id="18" name="Picture 17" descr="A picture containing food&#10;&#10;Description automatically generated">
            <a:extLst>
              <a:ext uri="{FF2B5EF4-FFF2-40B4-BE49-F238E27FC236}">
                <a16:creationId xmlns:a16="http://schemas.microsoft.com/office/drawing/2014/main" id="{FE02F969-3E93-4397-84C2-B473A409B4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781" y="6124220"/>
            <a:ext cx="3924301" cy="22118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8AB262B-4751-4BA3-8A87-B1AB9958A820}"/>
              </a:ext>
            </a:extLst>
          </p:cNvPr>
          <p:cNvSpPr txBox="1"/>
          <p:nvPr/>
        </p:nvSpPr>
        <p:spPr>
          <a:xfrm>
            <a:off x="6467528" y="6124220"/>
            <a:ext cx="250125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When Rivers Were Trails from 2019 by </a:t>
            </a:r>
            <a:r>
              <a:rPr kumimoji="0" lang="en-US" sz="16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Nichlas</a:t>
            </a:r>
            <a:r>
              <a:rPr kumimoji="0" 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Emmons et al. </a:t>
            </a:r>
            <a:r>
              <a:rPr lang="en-US" sz="1600" dirty="0"/>
              <a:t>made us consider including different player archetypes and path selection.</a:t>
            </a:r>
            <a:endParaRPr kumimoji="0" lang="en-US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/>
        </p:nvSpPr>
        <p:spPr>
          <a:xfrm>
            <a:off x="3212110" y="2012737"/>
            <a:ext cx="759657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8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4000" dirty="0"/>
              <a:t>The Academically Focused Student</a:t>
            </a:r>
            <a:endParaRPr sz="4000" dirty="0"/>
          </a:p>
        </p:txBody>
      </p:sp>
      <p:sp>
        <p:nvSpPr>
          <p:cNvPr id="4" name="Shape 124">
            <a:extLst>
              <a:ext uri="{FF2B5EF4-FFF2-40B4-BE49-F238E27FC236}">
                <a16:creationId xmlns:a16="http://schemas.microsoft.com/office/drawing/2014/main" id="{D8C20307-3CA1-6C43-B8CF-E2F47AB1C936}"/>
              </a:ext>
            </a:extLst>
          </p:cNvPr>
          <p:cNvSpPr/>
          <p:nvPr/>
        </p:nvSpPr>
        <p:spPr>
          <a:xfrm>
            <a:off x="1834632" y="968078"/>
            <a:ext cx="536044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Game Design: </a:t>
            </a:r>
            <a:r>
              <a:rPr lang="en-US" dirty="0"/>
              <a:t>Archetype</a:t>
            </a:r>
            <a:endParaRPr dirty="0"/>
          </a:p>
        </p:txBody>
      </p:sp>
      <p:pic>
        <p:nvPicPr>
          <p:cNvPr id="3" name="Picture 2" descr="A picture containing computer, light&#10;&#10;Description automatically generated">
            <a:extLst>
              <a:ext uri="{FF2B5EF4-FFF2-40B4-BE49-F238E27FC236}">
                <a16:creationId xmlns:a16="http://schemas.microsoft.com/office/drawing/2014/main" id="{868770EF-77BF-4AA8-9E6F-5DB4B26E2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10" y="2730882"/>
            <a:ext cx="1320801" cy="13208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444E2F-E0F2-4968-8191-A43B02B1D772}"/>
              </a:ext>
            </a:extLst>
          </p:cNvPr>
          <p:cNvSpPr txBox="1"/>
          <p:nvPr/>
        </p:nvSpPr>
        <p:spPr>
          <a:xfrm>
            <a:off x="2565400" y="3055762"/>
            <a:ext cx="8750300" cy="67505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571500" marR="0" indent="-57150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Came to ASC for Academic reasons, likely Education Major</a:t>
            </a:r>
          </a:p>
          <a:p>
            <a:pPr marR="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571500" marR="0" indent="-57150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Probably lives Off-Campus</a:t>
            </a:r>
          </a:p>
          <a:p>
            <a:pPr marR="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/>
          </a:p>
          <a:p>
            <a:pPr marL="571500" marR="0" indent="-57150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Not involved with Greek Life or SGA</a:t>
            </a:r>
          </a:p>
          <a:p>
            <a:pPr marR="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571500" marR="0" indent="-57150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Not likely to attend most activist events, but maybe a march</a:t>
            </a:r>
          </a:p>
          <a:p>
            <a:pPr marR="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/>
          </a:p>
          <a:p>
            <a:pPr marL="571500" marR="0" indent="-57150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Maintains good relationship with Faculty</a:t>
            </a:r>
          </a:p>
          <a:p>
            <a:pPr marL="571500" marR="0" indent="-57150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4">
            <a:extLst>
              <a:ext uri="{FF2B5EF4-FFF2-40B4-BE49-F238E27FC236}">
                <a16:creationId xmlns:a16="http://schemas.microsoft.com/office/drawing/2014/main" id="{6B6F8FB2-9F65-8A49-B3AB-0F674C360170}"/>
              </a:ext>
            </a:extLst>
          </p:cNvPr>
          <p:cNvSpPr/>
          <p:nvPr/>
        </p:nvSpPr>
        <p:spPr>
          <a:xfrm>
            <a:off x="1965276" y="968078"/>
            <a:ext cx="509915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Game Design: </a:t>
            </a:r>
            <a:r>
              <a:rPr lang="en-US" dirty="0"/>
              <a:t>Research</a:t>
            </a:r>
            <a:endParaRPr dirty="0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C206B76-7D72-4CED-BB7C-4571FCAAF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2362"/>
            <a:ext cx="13004800" cy="49612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5A4321-2790-4A75-A8F0-CFECA5B28C42}"/>
              </a:ext>
            </a:extLst>
          </p:cNvPr>
          <p:cNvSpPr txBox="1"/>
          <p:nvPr/>
        </p:nvSpPr>
        <p:spPr>
          <a:xfrm>
            <a:off x="565150" y="1835746"/>
            <a:ext cx="11874500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571500" marR="0" indent="-57150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Unlike Student Leader and Student Activist, unlikely to be proactive in activism</a:t>
            </a:r>
          </a:p>
          <a:p>
            <a:pPr marR="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571500" marR="0" indent="-57150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Interact with activism indirectly through schoolwork, and relationships (EMS)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4">
            <a:extLst>
              <a:ext uri="{FF2B5EF4-FFF2-40B4-BE49-F238E27FC236}">
                <a16:creationId xmlns:a16="http://schemas.microsoft.com/office/drawing/2014/main" id="{6B6F8FB2-9F65-8A49-B3AB-0F674C360170}"/>
              </a:ext>
            </a:extLst>
          </p:cNvPr>
          <p:cNvSpPr/>
          <p:nvPr/>
        </p:nvSpPr>
        <p:spPr>
          <a:xfrm>
            <a:off x="1965276" y="968078"/>
            <a:ext cx="509915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Game Design: </a:t>
            </a:r>
            <a:r>
              <a:rPr lang="en-US" dirty="0"/>
              <a:t>Research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65FECA-76EA-46AB-B843-4D4BCCD63424}"/>
              </a:ext>
            </a:extLst>
          </p:cNvPr>
          <p:cNvSpPr txBox="1"/>
          <p:nvPr/>
        </p:nvSpPr>
        <p:spPr>
          <a:xfrm>
            <a:off x="3251200" y="4553635"/>
            <a:ext cx="650240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45C6B755-3D84-499F-953A-387BE0217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2063"/>
            <a:ext cx="13004800" cy="4611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DFED47-A678-490C-8B1B-4221B7EE99FE}"/>
              </a:ext>
            </a:extLst>
          </p:cNvPr>
          <p:cNvSpPr txBox="1"/>
          <p:nvPr/>
        </p:nvSpPr>
        <p:spPr>
          <a:xfrm>
            <a:off x="565150" y="1835746"/>
            <a:ext cx="11874500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R="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Utilizing a point system has many benefits</a:t>
            </a:r>
          </a:p>
          <a:p>
            <a:pPr marR="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/>
          </a:p>
          <a:p>
            <a:pPr marL="571500" marR="0" indent="-57150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Meters and numbers are a familiar and attractive game mechanic</a:t>
            </a:r>
          </a:p>
          <a:p>
            <a:pPr marL="571500" marR="0" indent="-57150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Future designers can add quests that fit in game without rewriting story</a:t>
            </a:r>
          </a:p>
          <a:p>
            <a:pPr marL="571500" marR="0" indent="-57150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More ways to roleplay</a:t>
            </a:r>
          </a:p>
          <a:p>
            <a:pPr marL="571500" marR="0" indent="-57150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69878892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4">
            <a:extLst>
              <a:ext uri="{FF2B5EF4-FFF2-40B4-BE49-F238E27FC236}">
                <a16:creationId xmlns:a16="http://schemas.microsoft.com/office/drawing/2014/main" id="{7FF634BF-4FD6-7848-921C-35E548093DEF}"/>
              </a:ext>
            </a:extLst>
          </p:cNvPr>
          <p:cNvSpPr/>
          <p:nvPr/>
        </p:nvSpPr>
        <p:spPr>
          <a:xfrm>
            <a:off x="1965276" y="968078"/>
            <a:ext cx="509915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Game Design: </a:t>
            </a:r>
            <a:r>
              <a:rPr lang="en-US" dirty="0"/>
              <a:t>Research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9B2E5D-9A48-48A4-8D68-DA3E714EEB95}"/>
              </a:ext>
            </a:extLst>
          </p:cNvPr>
          <p:cNvSpPr txBox="1"/>
          <p:nvPr/>
        </p:nvSpPr>
        <p:spPr>
          <a:xfrm>
            <a:off x="3251200" y="4553635"/>
            <a:ext cx="650240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E7D047-5E05-4BD4-8C9E-EAF2F9CF3461}"/>
              </a:ext>
            </a:extLst>
          </p:cNvPr>
          <p:cNvGrpSpPr/>
          <p:nvPr/>
        </p:nvGrpSpPr>
        <p:grpSpPr>
          <a:xfrm>
            <a:off x="2336804" y="6078781"/>
            <a:ext cx="8331192" cy="3212008"/>
            <a:chOff x="6784250" y="3736845"/>
            <a:chExt cx="8331192" cy="32120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830931-18C7-426D-9B83-0E6EA568C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71065" y="3736845"/>
              <a:ext cx="4344377" cy="321200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7989DF4-5BBC-4CF8-AD64-05EBE1CF0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4250" y="3883620"/>
              <a:ext cx="6777937" cy="303885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35F8337-8E6B-4E09-8DD4-7AF557C6CFA8}"/>
              </a:ext>
            </a:extLst>
          </p:cNvPr>
          <p:cNvSpPr txBox="1"/>
          <p:nvPr/>
        </p:nvSpPr>
        <p:spPr>
          <a:xfrm>
            <a:off x="565150" y="1835746"/>
            <a:ext cx="118745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R="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Interactions with Historical Content (Gems) will mostly consist of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85DD1C-A758-47C3-9850-D43405740510}"/>
              </a:ext>
            </a:extLst>
          </p:cNvPr>
          <p:cNvSpPr txBox="1"/>
          <p:nvPr/>
        </p:nvSpPr>
        <p:spPr>
          <a:xfrm>
            <a:off x="1314450" y="3194114"/>
            <a:ext cx="11125200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571500" marR="0" indent="-57150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Conversations and interactions with friends,</a:t>
            </a:r>
          </a:p>
          <a:p>
            <a:pPr marL="571500" marR="0" indent="-57150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Classwork or helping faculty,</a:t>
            </a:r>
          </a:p>
          <a:p>
            <a:pPr marL="571500" marR="0" indent="-571500" algn="l" defTabSz="584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Unavoidable incidents (large-scale marches,</a:t>
            </a:r>
            <a:r>
              <a:rPr lang="en-US" dirty="0"/>
              <a:t> hate speech, targeted attacks)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4">
            <a:extLst>
              <a:ext uri="{FF2B5EF4-FFF2-40B4-BE49-F238E27FC236}">
                <a16:creationId xmlns:a16="http://schemas.microsoft.com/office/drawing/2014/main" id="{0171B056-584A-9046-A404-2086013B4D57}"/>
              </a:ext>
            </a:extLst>
          </p:cNvPr>
          <p:cNvSpPr/>
          <p:nvPr/>
        </p:nvSpPr>
        <p:spPr>
          <a:xfrm>
            <a:off x="1965276" y="968078"/>
            <a:ext cx="509915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Game Design: </a:t>
            </a:r>
            <a:r>
              <a:rPr lang="en-US" dirty="0"/>
              <a:t>Research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C599AF-E9DB-4ECC-AA38-14D324765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7915"/>
            <a:ext cx="13004800" cy="3719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81059A-EC14-49BC-8176-E70A9CD9F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859" y="5757373"/>
            <a:ext cx="5583082" cy="337984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9AF44D4B8F474E8E388C8ED7DD8022" ma:contentTypeVersion="9" ma:contentTypeDescription="Create a new document." ma:contentTypeScope="" ma:versionID="5793a0435286263b40a2fbe8a8eba11a">
  <xsd:schema xmlns:xsd="http://www.w3.org/2001/XMLSchema" xmlns:xs="http://www.w3.org/2001/XMLSchema" xmlns:p="http://schemas.microsoft.com/office/2006/metadata/properties" xmlns:ns2="f7f276e3-ff05-49fe-b7d4-86ce5b6c7d91" targetNamespace="http://schemas.microsoft.com/office/2006/metadata/properties" ma:root="true" ma:fieldsID="f773544bf451707cf388b49f666e6d15" ns2:_="">
    <xsd:import namespace="f7f276e3-ff05-49fe-b7d4-86ce5b6c7d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f276e3-ff05-49fe-b7d4-86ce5b6c7d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232AE1-A10E-4475-B4D1-6BD9443C366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5FE9301-1E09-45A7-BF07-27973A1AD7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f276e3-ff05-49fe-b7d4-86ce5b6c7d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80EFCBB-4F8A-4D18-8133-C23C25B16E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469</Words>
  <Application>Microsoft Office PowerPoint</Application>
  <PresentationFormat>Custom</PresentationFormat>
  <Paragraphs>56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gc</dc:creator>
  <cp:lastModifiedBy>paul.c.elliot@gmail.com</cp:lastModifiedBy>
  <cp:revision>25</cp:revision>
  <dcterms:modified xsi:type="dcterms:W3CDTF">2020-07-24T16:58:45Z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0x0101006E9AF44D4B8F474E8E388C8ED7DD8022</vt:lpwstr>
  </property>
</Properties>
</file>